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B6E42C-8423-4CA4-809C-43F572B58965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ECCD1C-1600-4997-86FE-7EB33F4A01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Педагогический совет</a:t>
            </a:r>
            <a:br>
              <a:rPr lang="ru-RU" sz="2400" dirty="0" smtClean="0"/>
            </a:br>
            <a:r>
              <a:rPr lang="ru-RU" sz="2400" dirty="0" smtClean="0"/>
              <a:t>МОУ «Ломоносовская школа №3»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28192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Эффективные педагогические практики и учебные стратегии: повышение 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мотивации 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обучающихся как значимый фактор повышения качества образования</a:t>
            </a:r>
          </a:p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ru-RU" sz="4000" smtClean="0">
                <a:solidFill>
                  <a:prstClr val="black"/>
                </a:solidFill>
                <a:ea typeface="+mj-ea"/>
                <a:cs typeface="+mj-cs"/>
              </a:rPr>
              <a:t>инновационная деятельность)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5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i="1" dirty="0">
                <a:solidFill>
                  <a:srgbClr val="000000"/>
                </a:solidFill>
                <a:latin typeface="var(--stk-f--b_family)"/>
                <a:ea typeface="+mn-ea"/>
                <a:cs typeface="+mn-cs"/>
              </a:rPr>
              <a:t>Технология перевёрнутого класса</a:t>
            </a:r>
            <a:r>
              <a:rPr lang="ru-RU" sz="32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i="0" u="none" strike="noStrike" dirty="0" smtClean="0">
                <a:solidFill>
                  <a:schemeClr val="tx1"/>
                </a:solidFill>
                <a:effectLst/>
                <a:latin typeface="var(--stk-f--b_family)"/>
              </a:rPr>
              <a:t>1. 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Обращение к ценностям 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(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GraphikLCG-Regular"/>
              </a:rPr>
              <a:t>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GraphikLCG-Regular"/>
              </a:rPr>
              <a:t>ассказать и показать, как новые знания могут быть полезны уже сегодня, продемонстрировать ценность для будущего, то есть говорить о пользе обучения в перспективе).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Соответствие требованиям и ожиданиям учащегося </a:t>
            </a:r>
            <a:r>
              <a:rPr lang="ru-RU" sz="200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GraphikLCG-Regular"/>
              </a:rPr>
              <a:t>модель ARCS предлагает оценивать их, чтобы понять причину, по которой они ищут новые знания, </a:t>
            </a:r>
            <a:r>
              <a:rPr lang="ru-RU" sz="2000" u="none" strike="noStrik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свобода методов освоения материала, кейсы, аналогии, метафоры)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Опора на навыки и опыт учеников </a:t>
            </a:r>
            <a:r>
              <a:rPr lang="ru-RU" sz="1900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(</a:t>
            </a:r>
            <a:r>
              <a:rPr lang="ru-RU" sz="1900" b="0" i="0" dirty="0" err="1" smtClean="0">
                <a:solidFill>
                  <a:srgbClr val="000000"/>
                </a:solidFill>
                <a:effectLst/>
                <a:latin typeface="GraphikLCG-Regular"/>
              </a:rPr>
              <a:t>Келлер</a:t>
            </a:r>
            <a:r>
              <a:rPr lang="ru-RU" sz="1900" b="0" i="0" dirty="0" smtClean="0">
                <a:solidFill>
                  <a:srgbClr val="000000"/>
                </a:solidFill>
                <a:effectLst/>
                <a:latin typeface="GraphikLCG-Regular"/>
              </a:rPr>
              <a:t> предлагает</a:t>
            </a:r>
            <a:r>
              <a:rPr lang="ru-RU" sz="19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 </a:t>
            </a:r>
            <a:r>
              <a:rPr lang="ru-RU" sz="1900" b="0" i="0" dirty="0" smtClean="0">
                <a:solidFill>
                  <a:srgbClr val="000000"/>
                </a:solidFill>
                <a:effectLst/>
                <a:latin typeface="GraphikLCG-Regular"/>
              </a:rPr>
              <a:t>ссылаться на существующий опыт ученика, чтобы установить связи между новой и полученной ранее информацией, а также продемонстрировать ролевые модели — образцы для подражания, объекты или модели поведения)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Значимость</a:t>
            </a:r>
            <a:br>
              <a:rPr lang="ru-RU" b="1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8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0" u="none" strike="noStrike" dirty="0" smtClean="0">
                <a:solidFill>
                  <a:schemeClr val="tx1"/>
                </a:solidFill>
                <a:effectLst/>
                <a:latin typeface="var(--stk-f--b_family)"/>
              </a:rPr>
              <a:t>1. 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Чёткие требования к обучению </a:t>
            </a:r>
            <a:r>
              <a:rPr lang="ru-RU" sz="2000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(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GraphikLCG-Regular"/>
              </a:rPr>
              <a:t>необходимо заранее сообщать о целях обучения, требованиях и критериях оценки, чтобы ученики могли установить положительные ожидания и оценить возможный успех).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GraphikLCG-Regular"/>
              </a:rPr>
              <a:t>2. 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Дополнительные возможности  для успеха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GraphikLCG-Regular"/>
              </a:rPr>
              <a:t>Келлер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GraphikLCG-Regular"/>
              </a:rPr>
              <a:t> рекомендует поощрять саморазвитие и содействовать ему, давать учащимся возможность добиться успеха, обеспечивать множественный и разнообразный опыт, получение конструктивной обратной связи с акцентом не только на недостатки и погрешности, но и на успехи).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GraphikLCG-Regular"/>
              </a:rPr>
              <a:t>3.</a:t>
            </a:r>
            <a:r>
              <a:rPr lang="ru-RU" sz="20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 Личная ответственность </a:t>
            </a:r>
            <a:r>
              <a:rPr lang="ru-RU" sz="2000" dirty="0" smtClean="0">
                <a:solidFill>
                  <a:srgbClr val="000000"/>
                </a:solidFill>
                <a:latin typeface="GraphikLCG-Regular"/>
              </a:rPr>
              <a:t>(самоконтроль,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GraphikLCG-Regular"/>
              </a:rPr>
              <a:t>помочь  обрести ученикам чувство независимости и понимание, что именно они несут ответственность за свои успехи).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  <a:t>Уверенность</a:t>
            </a:r>
            <a:br>
              <a:rPr lang="ru-RU" b="1" i="0" u="none" strike="noStrike" dirty="0" smtClean="0">
                <a:solidFill>
                  <a:srgbClr val="000000"/>
                </a:solidFill>
                <a:effectLst/>
                <a:latin typeface="var(--stk-f_family)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Корректирующая</a:t>
            </a:r>
          </a:p>
          <a:p>
            <a:r>
              <a:rPr lang="ru-RU" dirty="0" smtClean="0"/>
              <a:t>Поддерживающая (благодарность -публичная)</a:t>
            </a:r>
          </a:p>
          <a:p>
            <a:r>
              <a:rPr lang="ru-RU" dirty="0" smtClean="0"/>
              <a:t>Развивающая (мотивирует  ученика)</a:t>
            </a:r>
          </a:p>
          <a:p>
            <a:r>
              <a:rPr lang="ru-RU" dirty="0" smtClean="0"/>
              <a:t>Негативная (индивидуальная)</a:t>
            </a:r>
          </a:p>
          <a:p>
            <a:pPr marL="0" indent="0">
              <a:buNone/>
            </a:pPr>
            <a:r>
              <a:rPr lang="ru-RU" i="1" dirty="0" smtClean="0"/>
              <a:t>Правило «Бутерброда»</a:t>
            </a:r>
            <a:r>
              <a:rPr lang="ru-RU" dirty="0" smtClean="0"/>
              <a:t>: позитив-негатив-позитив.</a:t>
            </a:r>
          </a:p>
          <a:p>
            <a:pPr marL="0" indent="0">
              <a:buNone/>
            </a:pPr>
            <a:r>
              <a:rPr lang="ru-RU" i="1" dirty="0" smtClean="0"/>
              <a:t>Модель </a:t>
            </a:r>
            <a:r>
              <a:rPr lang="en-US" i="1" dirty="0" smtClean="0"/>
              <a:t>BOFF</a:t>
            </a:r>
            <a:r>
              <a:rPr lang="ru-RU" dirty="0" smtClean="0"/>
              <a:t>: действие-результат-чувства-будущее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771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68275"/>
            <a:ext cx="128016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4400" dirty="0" smtClean="0"/>
              <a:t>1. 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Поддержка  внутренней мотивации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 (</a:t>
            </a:r>
            <a:r>
              <a:rPr lang="ru-RU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Стратегия предполагает поддержание интереса, актуализацию материалов, а также возможность применить вновь приобретённые навыки и знания).</a:t>
            </a:r>
            <a:endParaRPr lang="ru-RU" sz="2400" dirty="0"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2. 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Поддержка их внешней мотивации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. (</a:t>
            </a:r>
            <a:r>
              <a:rPr lang="ru-RU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К ней относится позитивная обратная связь, сертификаты, бонусы и небольшие награды. Но с внешними стимулами важно не переборщить.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Келлер</a:t>
            </a:r>
            <a:r>
              <a:rPr lang="ru-RU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 считает, что эффективность здесь достигается за счёт неожиданности).</a:t>
            </a:r>
            <a:endParaRPr lang="ru-RU" sz="2400" dirty="0"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3. </a:t>
            </a:r>
            <a:r>
              <a:rPr lang="ru-RU" sz="4400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Беспристрастность и справедливость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 (Критерии и стандарты должны быть едины для всех, а преподавателю стоит избегать появления любимчиков и проявлений особого к кому-то отношения).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удовлетворение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Внимание</a:t>
            </a:r>
          </a:p>
          <a:p>
            <a:r>
              <a:rPr lang="ru-RU" sz="3600" dirty="0" smtClean="0"/>
              <a:t>Значимость</a:t>
            </a:r>
          </a:p>
          <a:p>
            <a:r>
              <a:rPr lang="ru-RU" sz="3600" dirty="0" smtClean="0"/>
              <a:t>Уверенность </a:t>
            </a:r>
          </a:p>
          <a:p>
            <a:r>
              <a:rPr lang="ru-RU" sz="3600" dirty="0" smtClean="0"/>
              <a:t>Удовлетворение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ru-RU" dirty="0" err="1" smtClean="0"/>
              <a:t>Келлера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03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sz="3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ARCS</a:t>
            </a:r>
            <a:r>
              <a:rPr lang="ru-RU" sz="3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3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где ее можно использовать?</a:t>
            </a:r>
          </a:p>
          <a:p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работают компоненты модели и чем можно мотивировать учеников?</a:t>
            </a:r>
          </a:p>
          <a:p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Почему анализ класса важен для мотивации?</a:t>
            </a:r>
          </a:p>
          <a:p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Зачем учителю копилка мотивационных тактик?</a:t>
            </a:r>
          </a:p>
          <a:p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Действительно ли эта модель </a:t>
            </a:r>
            <a:r>
              <a:rPr lang="ru-RU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 </a:t>
            </a:r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влияет на мотивацию?</a:t>
            </a:r>
          </a:p>
          <a:p>
            <a:r>
              <a:rPr lang="ru-RU" sz="33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Какие вопросы помогут мотивировать тех, кто учит?</a:t>
            </a:r>
            <a:r>
              <a:rPr lang="ru-RU" sz="27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7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ARCS</a:t>
            </a:r>
            <a:r>
              <a:rPr lang="ru-RU" sz="37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-</a:t>
            </a:r>
            <a:r>
              <a:rPr lang="en-US" sz="37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V</a:t>
            </a:r>
            <a:r>
              <a:rPr lang="ru-RU" sz="3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ожидаемой ценности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Ценность – интерес, значимость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ttention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elevance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onfidence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atisfaction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Ожидание - результат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Внимание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Значимость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Уверенность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Удовлетворение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stk"/>
                <a:ea typeface="Calibri"/>
                <a:cs typeface="Times New Roman"/>
              </a:rPr>
              <a:t>1. захватить внимание</a:t>
            </a:r>
            <a:r>
              <a:rPr lang="ru-RU" dirty="0">
                <a:ea typeface="Calibri"/>
                <a:cs typeface="Times New Roman"/>
              </a:rPr>
              <a:t> учащегося, </a:t>
            </a:r>
            <a:endParaRPr lang="ru-R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2. затем </a:t>
            </a:r>
            <a:r>
              <a:rPr lang="ru-RU" dirty="0">
                <a:ea typeface="Calibri"/>
                <a:cs typeface="Times New Roman"/>
              </a:rPr>
              <a:t>нужно</a:t>
            </a:r>
            <a:r>
              <a:rPr lang="ru-RU" b="1" dirty="0" smtClean="0">
                <a:effectLst/>
                <a:latin typeface="stk"/>
                <a:ea typeface="Calibri"/>
                <a:cs typeface="Times New Roman"/>
              </a:rPr>
              <a:t> убедить его в значимости</a:t>
            </a:r>
            <a:r>
              <a:rPr lang="ru-RU" dirty="0">
                <a:ea typeface="Calibri"/>
                <a:cs typeface="Times New Roman"/>
              </a:rPr>
              <a:t> процесса обучения, </a:t>
            </a:r>
            <a:endParaRPr lang="ru-R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3. вселить </a:t>
            </a:r>
            <a:r>
              <a:rPr lang="ru-RU" dirty="0">
                <a:ea typeface="Calibri"/>
                <a:cs typeface="Times New Roman"/>
              </a:rPr>
              <a:t>или </a:t>
            </a:r>
            <a:r>
              <a:rPr lang="ru-RU" b="1" dirty="0" smtClean="0">
                <a:effectLst/>
                <a:latin typeface="stk"/>
                <a:ea typeface="Calibri"/>
                <a:cs typeface="Times New Roman"/>
              </a:rPr>
              <a:t>поддержать уверенность</a:t>
            </a:r>
            <a:r>
              <a:rPr lang="ru-RU" dirty="0">
                <a:ea typeface="Calibri"/>
                <a:cs typeface="Times New Roman"/>
              </a:rPr>
              <a:t> в собственных </a:t>
            </a:r>
            <a:r>
              <a:rPr lang="ru-RU" dirty="0" smtClean="0">
                <a:ea typeface="Calibri"/>
                <a:cs typeface="Times New Roman"/>
              </a:rPr>
              <a:t>силах,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4. добиться</a:t>
            </a: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b="1" dirty="0" smtClean="0">
                <a:effectLst/>
                <a:latin typeface="stk"/>
                <a:ea typeface="Calibri"/>
                <a:cs typeface="Times New Roman"/>
              </a:rPr>
              <a:t>удовлетворения</a:t>
            </a:r>
            <a:r>
              <a:rPr lang="ru-RU" dirty="0">
                <a:ea typeface="Calibri"/>
                <a:cs typeface="Times New Roman"/>
              </a:rPr>
              <a:t> от обучения и полученных результатов.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действий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1.Через наглядно-образное восприятие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stk"/>
                <a:cs typeface="Arial"/>
              </a:rPr>
              <a:t>(примеры из жизни, юмор, вызов, провокация);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stk"/>
                <a:ea typeface="Times New Roman"/>
                <a:cs typeface="Arial"/>
              </a:rPr>
              <a:t>2. Через исследовательскую деятельность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stk"/>
                <a:cs typeface="Arial"/>
              </a:rPr>
              <a:t>(ролевые игры, практические занятия, эксперимент, мозговой штурм, метод Сократа);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stk"/>
                <a:cs typeface="Arial"/>
              </a:rPr>
              <a:t>3. 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var(--stk-f--b_family)"/>
              </a:rPr>
              <a:t>Через разнообразие в подаче контента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var(--stk-f--b_family)"/>
              </a:rPr>
              <a:t>(чередовать лекцию и занятие в группе, фото, видео- и  аудиоматериалы).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328" y="2674938"/>
            <a:ext cx="613728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критического 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8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202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Педагогический совет МОУ «Ломоносовская школа №3» </vt:lpstr>
      <vt:lpstr>ARCS-V </vt:lpstr>
      <vt:lpstr>Теория ожидаемой ценности</vt:lpstr>
      <vt:lpstr>Последовательность действий учителя</vt:lpstr>
      <vt:lpstr>внимание</vt:lpstr>
      <vt:lpstr>Таксономия Блума</vt:lpstr>
      <vt:lpstr>Технология критического мышления</vt:lpstr>
      <vt:lpstr>Примеры заданий</vt:lpstr>
      <vt:lpstr>Этапы урока</vt:lpstr>
      <vt:lpstr>Технология перевёрнутого класса </vt:lpstr>
      <vt:lpstr>Значимость </vt:lpstr>
      <vt:lpstr>Уверенность </vt:lpstr>
      <vt:lpstr>Виды связи</vt:lpstr>
      <vt:lpstr>Презентация PowerPoint</vt:lpstr>
      <vt:lpstr>Презентация PowerPoint</vt:lpstr>
      <vt:lpstr>удовлетворение</vt:lpstr>
      <vt:lpstr>Модель Келлера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2022-03-28T13:37:03Z</dcterms:created>
  <dcterms:modified xsi:type="dcterms:W3CDTF">2024-05-02T11:32:48Z</dcterms:modified>
</cp:coreProperties>
</file>