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780" y="-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Эффективные практики подготовки к ОГЭ: метод «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метакогнитивные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обертки».</a:t>
            </a:r>
            <a:b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6237312"/>
            <a:ext cx="6400800" cy="437178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«Ломоносовская школа №3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Gabriola" pitchFamily="82" charset="0"/>
              </a:rPr>
              <a:t>Корректировка</a:t>
            </a:r>
            <a:endParaRPr lang="ru-RU" sz="3200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Осваиваем стратегии смыслового чтения;</a:t>
            </a:r>
            <a:endParaRPr lang="en-US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Организуем работу по повторению и закреплению терминов,</a:t>
            </a:r>
            <a:r>
              <a:rPr lang="en-US" sz="2000" dirty="0" smtClean="0"/>
              <a:t> </a:t>
            </a:r>
            <a:r>
              <a:rPr lang="ru-RU" sz="2000" dirty="0" smtClean="0"/>
              <a:t>определений, понятий;</a:t>
            </a:r>
            <a:endParaRPr lang="en-US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Знакомимся с техниками запоминания материала;</a:t>
            </a:r>
            <a:endParaRPr lang="en-US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Обменяемся  опытом самостоятельной подготовки к ГИА;</a:t>
            </a:r>
            <a:endParaRPr lang="en-US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Осваиваем практические методы обучения.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Gabriola" pitchFamily="82" charset="0"/>
              </a:rPr>
              <a:t>Взаимодействие</a:t>
            </a:r>
            <a:endParaRPr lang="ru-RU" sz="3600" b="1" dirty="0">
              <a:latin typeface="Gabriola" pitchFamily="82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03848" y="3429000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Обучающийся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1928802"/>
            <a:ext cx="12961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928802"/>
            <a:ext cx="1872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928802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Педагогический коллектив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786322"/>
            <a:ext cx="208823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Психологическая служба школы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4786322"/>
            <a:ext cx="3134722" cy="874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Дополнительное образование, практическая деятельность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5000636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Самообразование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429256" y="4214818"/>
            <a:ext cx="571504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071802" y="2928934"/>
            <a:ext cx="571504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357818" y="3071810"/>
            <a:ext cx="500066" cy="35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643174" y="4214818"/>
            <a:ext cx="571504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251323" y="3106735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4179885" y="4678371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3143272" cy="92869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Gabriola" pitchFamily="82" charset="0"/>
              </a:rPr>
              <a:t>Смысловое чтение</a:t>
            </a:r>
            <a:endParaRPr lang="ru-RU" sz="3600" b="1" dirty="0"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786454"/>
            <a:ext cx="7920880" cy="73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Чтение – фундамент всех УУД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072074"/>
            <a:ext cx="7920880" cy="444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Смысловое чтение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42844" y="3714752"/>
            <a:ext cx="133395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поиск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571604" y="3714752"/>
            <a:ext cx="195162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понимание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643306" y="3714752"/>
            <a:ext cx="180020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преобразование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508104" y="3789040"/>
            <a:ext cx="1921416" cy="1140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интерпретация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572396" y="3786190"/>
            <a:ext cx="142876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000364" y="2071678"/>
            <a:ext cx="600079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Фундаментальное ядро: система научных знаний: </a:t>
            </a:r>
            <a:r>
              <a:rPr lang="ru-RU" sz="1100" dirty="0" smtClean="0"/>
              <a:t>понятия, идеи, факты, методы</a:t>
            </a:r>
            <a:endParaRPr lang="ru-RU" sz="1100" dirty="0"/>
          </a:p>
        </p:txBody>
      </p:sp>
      <p:sp>
        <p:nvSpPr>
          <p:cNvPr id="11" name="Овал 10"/>
          <p:cNvSpPr/>
          <p:nvPr/>
        </p:nvSpPr>
        <p:spPr>
          <a:xfrm>
            <a:off x="4214810" y="428604"/>
            <a:ext cx="357190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Оболочка</a:t>
            </a:r>
          </a:p>
          <a:p>
            <a:pPr algn="ctr"/>
            <a:r>
              <a:rPr lang="ru-RU" sz="1600" dirty="0" smtClean="0"/>
              <a:t>Дополнительный, учебный, вспомогательный материал и предметные действия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4003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Gabriola" pitchFamily="82" charset="0"/>
              </a:rPr>
              <a:t>Стратегии смыслового чтения</a:t>
            </a:r>
            <a:endParaRPr lang="ru-RU" sz="3600" b="1" dirty="0">
              <a:latin typeface="Gabriola" pitchFamily="82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1214423"/>
          <a:ext cx="8496944" cy="1775339"/>
        </p:xfrm>
        <a:graphic>
          <a:graphicData uri="http://schemas.openxmlformats.org/drawingml/2006/table">
            <a:tbl>
              <a:tblPr/>
              <a:tblGrid>
                <a:gridCol w="3672408"/>
                <a:gridCol w="4824536"/>
              </a:tblGrid>
              <a:tr h="18870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стратегии предтекстовой деятельности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стратегии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6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«Мозговой штурм»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нестандартных и эффективных решений в условиях ограниченного времени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«Ориентиры предвосхищения»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Актуализация предшествующих знаний и опыта, имеющих отношение к теме текста.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«Глоссарий»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Актуализация и повторение словаря, связанного с темой текста.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«Батарея вопросов»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Припоминание важной информации, касающейся темы текста.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3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«Предваряющие вопросы»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Актуализация имеющихся знаний по теме текста.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18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«Рассечение вопроса»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Смысловая догадка о возможном содержании текста на основе анализа его заглавия.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3068959"/>
          <a:ext cx="8496944" cy="1549715"/>
        </p:xfrm>
        <a:graphic>
          <a:graphicData uri="http://schemas.openxmlformats.org/drawingml/2006/table">
            <a:tbl>
              <a:tblPr/>
              <a:tblGrid>
                <a:gridCol w="3672408"/>
                <a:gridCol w="4824536"/>
              </a:tblGrid>
              <a:tr h="21602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стратегии текстовой деятельности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стратегии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5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«Чтение в кружок (попеременное чтение)»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Проверка понимания читаемого вслух текста.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5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«Чтение про себя с вопросами»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процессом осмысления текста во время его чтения.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7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«Чтение с остановками»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0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«Чтение про себя с пометками»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 понимания читаемого текста и его критический анализ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95536" y="4581128"/>
          <a:ext cx="8496944" cy="1944218"/>
        </p:xfrm>
        <a:graphic>
          <a:graphicData uri="http://schemas.openxmlformats.org/drawingml/2006/table">
            <a:tbl>
              <a:tblPr/>
              <a:tblGrid>
                <a:gridCol w="3672408"/>
                <a:gridCol w="4824536"/>
              </a:tblGrid>
              <a:tr h="2777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стратегии 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послетекстовой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деятельности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стратегии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«Отношения между вопросом и ответом»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Обучение пониманию текста.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«Вопросы после текста»(«Таксономия Б. Блюма»)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Проверка понимания текста с помощью критического анализа.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«Тайм-аут»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Самопроверка и оценка понимания текста путём обсуждения его в парах и в группе.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«Проверочный лист»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Проверка понимания текста.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63266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Gabriola" pitchFamily="82" charset="0"/>
              </a:rPr>
              <a:t>Что такое </a:t>
            </a:r>
            <a:r>
              <a:rPr lang="ru-RU" sz="3600" b="1" dirty="0" err="1" smtClean="0">
                <a:latin typeface="Gabriola" pitchFamily="82" charset="0"/>
              </a:rPr>
              <a:t>метапознание</a:t>
            </a:r>
            <a:endParaRPr lang="ru-RU" sz="3600" b="1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Метапознание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metacognition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– это «мышление о мышлении» или способность думать и регулировать собственные мысли.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Метакогнитивные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знания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это (1) знания о себе или осознание своих сильных и слабых сторон при изучении и обработке информации, (2) знания о природе задачи и условиях, необходимых для ее выполнения, уровне сложности задачи и (3) знания о стратегиях, которые применяют для успешного выполнения задачи.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Метакогнитивные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чувства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это внутренняя эмоциональная реакция на познавательную деятельность или сознательные переживания и суждения, возникающие во время познавательной деятельности и отражающие характер ее протекания.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Метакогнитивная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регуляция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это способность отслеживать процессы решения проблем на основе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метакогнитивных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знаний посредством использования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метакогнитивных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стратегий планирования, мониторинга и оценки результатов познавательной деятельности.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 картинки: яблоко на голову, чувства и регуляция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«Я знаю, что я ничего не знаю»  Сократ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Gabriola" pitchFamily="82" charset="0"/>
                <a:cs typeface="Times New Roman" pitchFamily="18" charset="0"/>
              </a:rPr>
              <a:t>Задания 21-24 по типу ОГЭ по обществознанию</a:t>
            </a:r>
            <a:endParaRPr lang="ru-RU" sz="3600" dirty="0"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Задание 21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Требует составить план текста, выделив его основные смысловые фрагменты и озаглавив каждый из них. Для выполнения этого задания необходимо внимательно прочесть текст, уяснить его содержание, выявить основные идеи. Несмотря на конкретное число пунктов плана, указанных в критериях (соответствует количеству параграфов), необходимо учитывать именно смысловые фрагменты. 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Дает 2 балла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Задание 22.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Предполагает извлечение информации, представленной в явном виде. Требуемая информация может быть приведена в форме прямой цитаты из текста, причём может быть приведена короткая фраза с узнаваемым смыслом. Информация может быть дана в форме близкого к тексту пересказа. Оба эти варианта выполнения задания равноправны.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Дает 2 балла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Задание 23.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Дан ситуационный пример на его основе перечислить:  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функции, признаки, черты, формы;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 основе авторского текста надо сформулировать три рекомендации, установить три последствия описанного социального явления;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проиллюстрировать факт.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Дает 3 балла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Задание 24.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Предполагает формулирование и аргументацию участником экзамена собственного суждения по проблемному вопросу общественной жизни. Объектом оценивания здесь являются приведённые обучающимся аргументы – их ясность, логичность, опора на обществоведческие знания и содержание текста.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Дает 2 балла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Gabriola" pitchFamily="82" charset="0"/>
              </a:rPr>
              <a:t>Формируемые умения</a:t>
            </a:r>
            <a:endParaRPr lang="ru-RU" sz="3600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353854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1.Осуществлять поиск социальной информации по заданной теме, используя различные источники (учебники, СМИ, научные,  статистические данные и другое), составлять на их основе  план, приводить примеры социальных объектов, явлений, процессов, их структурных элементов и проявление основных функций разного типа социальных  отношений и ситуаций (задания 21-23);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Анализировать, обобщать, систематизировать, конкретизировать  социальную информацию из адаптированных источников, умения соотносить ее с собственными знаниями (задание 24).</a:t>
            </a:r>
          </a:p>
          <a:p>
            <a:pPr lvl="0"/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Gabriola" pitchFamily="82" charset="0"/>
              </a:rPr>
              <a:t>«Обёртка»  на этапе планирования</a:t>
            </a:r>
            <a:endParaRPr lang="ru-RU" sz="3600" dirty="0">
              <a:latin typeface="Gabriola" pitchFamily="82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27947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Что меня просят сделать? 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</a:pPr>
            <a:endParaRPr lang="ru-RU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Какие учебные стратегии я буду использовать?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</a:pPr>
            <a:endParaRPr lang="ru-RU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Есть ли какие-нибудь учебные стратегии, которые я использовал раньше, которые могут оказаться полезными?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</a:pPr>
            <a:endParaRPr lang="ru-RU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Что я уже знаю по теме?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</a:pPr>
            <a:endParaRPr lang="ru-RU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Какие проблемы или успехи у меня  уже были в связи с изучением этой темы?</a:t>
            </a:r>
          </a:p>
          <a:p>
            <a:pPr marL="0" indent="0" algn="ctr">
              <a:spcBef>
                <a:spcPts val="0"/>
              </a:spcBef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Анализ результатов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124744"/>
          <a:ext cx="8496942" cy="5472609"/>
        </p:xfrm>
        <a:graphic>
          <a:graphicData uri="http://schemas.openxmlformats.org/drawingml/2006/table">
            <a:tbl>
              <a:tblPr/>
              <a:tblGrid>
                <a:gridCol w="1699211"/>
                <a:gridCol w="1699211"/>
                <a:gridCol w="1699211"/>
                <a:gridCol w="1699211"/>
                <a:gridCol w="1700098"/>
              </a:tblGrid>
              <a:tr h="1563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Что меня просят сделать?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Какие учебные стратегии я буду использовать?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Есть ли какие-нибудь учебные стратегии, которые я использовал раньше, которые могут оказаться полезными?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Что я уже знаю по теме?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Какие проблемы или успехи у меня  уже были в связи с изучением этой темы?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Составить план текста (21)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Преобразование текста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Умею составлять план (23)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Получал «4», «5» за план (12)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Ответить на вопросы по тексту (22)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Мониторинг собственных действий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Знаю, как писать рассуждение (13)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Хорошо пишу сочинение-рассуждение (9)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Привести 3 примера (23)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Самообучения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Умею находить главную мысль текста (21)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Хорошо пишу изложение (17)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Найти 2 примера в тексте (24)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Просмотр записей, конспектов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Умею по аналогии приводить примеры (11)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Проблемы с составлением сложного, цитатного планов (15)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Стратегии смыслового чтения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Плохо запоминаю термины, определения(14)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Повторение и запоминание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уверен, что правильно найду главную мысль (6)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214422"/>
            <a:ext cx="9001156" cy="65321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Gabriola" pitchFamily="82" charset="0"/>
              </a:rPr>
              <a:t>«Обёртка» на этапе мониторинга</a:t>
            </a:r>
            <a:endParaRPr lang="ru-RU" sz="3600" dirty="0">
              <a:latin typeface="Gabriola" pitchFamily="82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357554" y="2928934"/>
            <a:ext cx="5586394" cy="185738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Работает ли учебная стратегия, которую я выбрал?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Может, мне попробовать что-то другое?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026" name="Picture 2" descr="C:\Users\USER\Desktop\1666118530_2-mykaleidoscope-ru-p-zadumchivii-chelovek-instagram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928934"/>
            <a:ext cx="2857440" cy="1904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Gabriola" pitchFamily="82" charset="0"/>
              </a:rPr>
              <a:t>План</a:t>
            </a:r>
            <a:endParaRPr lang="ru-RU" sz="3600" b="1" dirty="0">
              <a:latin typeface="Gabriola" pitchFamily="82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Составленный детьми – 1 вариант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1.Деятельность человека нарушает экологическое равновесие.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Человек стал жить дольше и потреблять больше.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Человек на практике применяет свои знания об окружающем мире.</a:t>
            </a:r>
          </a:p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Составленный детьми – 2 вариант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1.Деятельность человека нарушает экологическое равновесие.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2.Уничтожение человеком отдельных видов и популяций.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Человек разрушает природную среду обитания.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Достижения научно-технического прогресса.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Предложенный учителем</a:t>
            </a:r>
          </a:p>
          <a:p>
            <a:pPr marL="533400" indent="-5334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1.Угрозы природе, вызванные деятельностью человека:</a:t>
            </a:r>
          </a:p>
          <a:p>
            <a:pPr marL="533400" indent="-5334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а)уничтожение отдельных видов и популяций;</a:t>
            </a:r>
          </a:p>
          <a:p>
            <a:pPr marL="533400" indent="-5334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б) нарушение закона естественного отбора;</a:t>
            </a:r>
          </a:p>
          <a:p>
            <a:pPr marL="533400" indent="-5334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в)разрушение среды обитания человека.</a:t>
            </a:r>
          </a:p>
          <a:p>
            <a:pPr marL="533400" indent="-5334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Ненасытный аппетит человечества к потреблению и обладанию грозит экологической катастрофой.</a:t>
            </a:r>
          </a:p>
          <a:p>
            <a:pPr marL="533400" indent="-5334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Достижения научно-технического прогресса позволяют человеку на практике применять свои знания об окружающем мире.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Gabriola" pitchFamily="82" charset="0"/>
              </a:rPr>
              <a:t>«Обёртка» после выполнения заданий</a:t>
            </a:r>
            <a:endParaRPr lang="ru-RU" sz="3600" b="1" dirty="0">
              <a:latin typeface="Gabriola" pitchFamily="82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052737"/>
          <a:ext cx="8496944" cy="4725334"/>
        </p:xfrm>
        <a:graphic>
          <a:graphicData uri="http://schemas.openxmlformats.org/drawingml/2006/table">
            <a:tbl>
              <a:tblPr/>
              <a:tblGrid>
                <a:gridCol w="2123948"/>
                <a:gridCol w="2123948"/>
                <a:gridCol w="2124524"/>
                <a:gridCol w="2124524"/>
              </a:tblGrid>
              <a:tr h="576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 было трудным?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Каких знаний не хватало?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стратегии использовал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 нужно изменить?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Понять 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осмыслить (14)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Знаний теории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(понятия, определения) (14)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Преобразование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жатие текста (27)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Искать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главную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мысль, больше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читать (17)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Понять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идею (17)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Неумение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мысль сформулировать  (12)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словаря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(17)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Расширять словарный запас (23)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Переформулировать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(10)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Неумение приводить примеры (15)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Выделение ключевых слов (12)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Применять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правильную стратегию (7)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умею составлять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(15)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Бедная лексика (не хватило слов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(17)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главной мысли (27)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Знать критерии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оценивания (5)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Легко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(8)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 понимаю ключевых слов (8)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Стратегии смыслового чтения (27)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Писать кратко (13)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 справляться с нагрузкой?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Допускаю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рамматические ошибки (13)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Вопросы  самому себе (20)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Прочитать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угрозе природе со стороны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человечества (7)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умею составлять план (6)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Мониторинг собственных действий (9)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Практиковаться в выполнении похожих заданий (27)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</TotalTime>
  <Words>1190</Words>
  <Application>Microsoft Office PowerPoint</Application>
  <PresentationFormat>Экран (4:3)</PresentationFormat>
  <Paragraphs>182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Эффективные практики подготовки к ОГЭ: метод «метакогнитивные обертки». </vt:lpstr>
      <vt:lpstr>Что такое метапознание</vt:lpstr>
      <vt:lpstr>Задания 21-24 по типу ОГЭ по обществознанию</vt:lpstr>
      <vt:lpstr>Формируемые умения</vt:lpstr>
      <vt:lpstr>«Обёртка»  на этапе планирования</vt:lpstr>
      <vt:lpstr>Анализ результатов</vt:lpstr>
      <vt:lpstr>«Обёртка» на этапе мониторинга</vt:lpstr>
      <vt:lpstr>План</vt:lpstr>
      <vt:lpstr>«Обёртка» после выполнения заданий</vt:lpstr>
      <vt:lpstr>Корректировка</vt:lpstr>
      <vt:lpstr>Взаимодействие</vt:lpstr>
      <vt:lpstr>Смысловое чтение</vt:lpstr>
      <vt:lpstr>Стратегии смыслового чтения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практики подготовки к ОГЭ: метод «метакогнитивные обертки». </dc:title>
  <dc:creator>Татьяна</dc:creator>
  <cp:lastModifiedBy>KUROV</cp:lastModifiedBy>
  <cp:revision>54</cp:revision>
  <dcterms:created xsi:type="dcterms:W3CDTF">2024-04-30T15:09:57Z</dcterms:created>
  <dcterms:modified xsi:type="dcterms:W3CDTF">2024-05-02T12:51:15Z</dcterms:modified>
</cp:coreProperties>
</file>